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0" roundtripDataSignature="AMtx7mgiDPWcThEXUF4ZlTGof2Bd3iV0A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0" Type="http://customschemas.google.com/relationships/presentationmetadata" Target="meta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7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sz="36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7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25" name="Google Shape;25;p7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7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0" name="Google Shape;30;p8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1" name="Google Shape;31;p8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cap="flat" cmpd="sng" w="9525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32" name="Google Shape;32;p8"/>
            <p:cNvSpPr/>
            <p:nvPr/>
          </p:nvSpPr>
          <p:spPr>
            <a:xfrm>
              <a:off x="9181476" y="-8467"/>
              <a:ext cx="3007349" cy="6866467"/>
            </a:xfrm>
            <a:custGeom>
              <a:rect b="b" l="l" r="r" t="t"/>
              <a:pathLst>
                <a:path extrusionOk="0" h="6866467" w="3007349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>
              <a:noFill/>
            </a:ln>
          </p:spPr>
        </p:sp>
        <p:sp>
          <p:nvSpPr>
            <p:cNvPr id="33" name="Google Shape;33;p8"/>
            <p:cNvSpPr/>
            <p:nvPr/>
          </p:nvSpPr>
          <p:spPr>
            <a:xfrm>
              <a:off x="9603442" y="-8467"/>
              <a:ext cx="2588558" cy="6866467"/>
            </a:xfrm>
            <a:custGeom>
              <a:rect b="b" l="l" r="r" t="t"/>
              <a:pathLst>
                <a:path extrusionOk="0" h="6866467" w="2573311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34" name="Google Shape;34;p8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fmla="val 100000" name="adj"/>
              </a:avLst>
            </a:prstGeom>
            <a:solidFill>
              <a:schemeClr val="accent2">
                <a:alpha val="71764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8"/>
            <p:cNvSpPr/>
            <p:nvPr/>
          </p:nvSpPr>
          <p:spPr>
            <a:xfrm>
              <a:off x="9334500" y="-8467"/>
              <a:ext cx="2854326" cy="6866467"/>
            </a:xfrm>
            <a:custGeom>
              <a:rect b="b" l="l" r="r" t="t"/>
              <a:pathLst>
                <a:path extrusionOk="0" h="6866467" w="2858013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8">
                <a:alpha val="69803"/>
              </a:srgbClr>
            </a:solidFill>
            <a:ln>
              <a:noFill/>
            </a:ln>
          </p:spPr>
        </p:sp>
        <p:sp>
          <p:nvSpPr>
            <p:cNvPr id="36" name="Google Shape;36;p8"/>
            <p:cNvSpPr/>
            <p:nvPr/>
          </p:nvSpPr>
          <p:spPr>
            <a:xfrm>
              <a:off x="10898730" y="-8467"/>
              <a:ext cx="1290094" cy="6866467"/>
            </a:xfrm>
            <a:custGeom>
              <a:rect b="b" l="l" r="r" t="t"/>
              <a:pathLst>
                <a:path extrusionOk="0" h="6858000" w="1290094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BFE471">
                <a:alpha val="69803"/>
              </a:srgbClr>
            </a:solidFill>
            <a:ln>
              <a:noFill/>
            </a:ln>
          </p:spPr>
        </p:sp>
        <p:sp>
          <p:nvSpPr>
            <p:cNvPr id="37" name="Google Shape;37;p8"/>
            <p:cNvSpPr/>
            <p:nvPr/>
          </p:nvSpPr>
          <p:spPr>
            <a:xfrm>
              <a:off x="10938999" y="-8467"/>
              <a:ext cx="1249825" cy="6866467"/>
            </a:xfrm>
            <a:custGeom>
              <a:rect b="b" l="l" r="r" t="t"/>
              <a:pathLst>
                <a:path extrusionOk="0" h="6858000" w="1249825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705"/>
              </a:schemeClr>
            </a:solidFill>
            <a:ln>
              <a:noFill/>
            </a:ln>
          </p:spPr>
        </p:sp>
        <p:sp>
          <p:nvSpPr>
            <p:cNvPr id="38" name="Google Shape;38;p8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fmla="val 100000" name="adj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fmla="val 100000" name="adj"/>
              </a:avLst>
            </a:prstGeom>
            <a:solidFill>
              <a:schemeClr val="accent1">
                <a:alpha val="84705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0" name="Google Shape;40;p8"/>
          <p:cNvSpPr txBox="1"/>
          <p:nvPr>
            <p:ph type="ctrTitle"/>
          </p:nvPr>
        </p:nvSpPr>
        <p:spPr>
          <a:xfrm>
            <a:off x="1507067" y="2404534"/>
            <a:ext cx="7766936" cy="16463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Trebuchet MS"/>
              <a:buNone/>
              <a:defRPr sz="5400"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8"/>
          <p:cNvSpPr txBox="1"/>
          <p:nvPr>
            <p:ph idx="1" type="subTitle"/>
          </p:nvPr>
        </p:nvSpPr>
        <p:spPr>
          <a:xfrm>
            <a:off x="1507067" y="4050833"/>
            <a:ext cx="7766936" cy="10968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r">
              <a:spcBef>
                <a:spcPts val="1000"/>
              </a:spcBef>
              <a:spcAft>
                <a:spcPts val="0"/>
              </a:spcAft>
              <a:buSzPts val="1440"/>
              <a:buNone/>
              <a:defRPr>
                <a:solidFill>
                  <a:srgbClr val="7F7F7F"/>
                </a:solidFill>
              </a:defRPr>
            </a:lvl1pPr>
            <a:lvl2pPr lvl="1" algn="ctr">
              <a:spcBef>
                <a:spcPts val="1000"/>
              </a:spcBef>
              <a:spcAft>
                <a:spcPts val="0"/>
              </a:spcAft>
              <a:buSzPts val="128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2" name="Google Shape;42;p8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/>
          <p:nvPr>
            <p:ph type="title"/>
          </p:nvPr>
        </p:nvSpPr>
        <p:spPr>
          <a:xfrm>
            <a:off x="677335" y="2700867"/>
            <a:ext cx="8596668" cy="182658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Trebuchet MS"/>
              <a:buNone/>
              <a:defRPr b="0" sz="40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" type="body"/>
          </p:nvPr>
        </p:nvSpPr>
        <p:spPr>
          <a:xfrm>
            <a:off x="677335" y="4527448"/>
            <a:ext cx="8596668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8" name="Google Shape;48;p9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9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9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0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0"/>
          <p:cNvSpPr txBox="1"/>
          <p:nvPr>
            <p:ph idx="1" type="body"/>
          </p:nvPr>
        </p:nvSpPr>
        <p:spPr>
          <a:xfrm>
            <a:off x="677334" y="2160589"/>
            <a:ext cx="4184035" cy="38807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54" name="Google Shape;54;p10"/>
          <p:cNvSpPr txBox="1"/>
          <p:nvPr>
            <p:ph idx="2" type="body"/>
          </p:nvPr>
        </p:nvSpPr>
        <p:spPr>
          <a:xfrm>
            <a:off x="5089970" y="2160589"/>
            <a:ext cx="4184034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55" name="Google Shape;55;p10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0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675745" y="2160983"/>
            <a:ext cx="4185623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61" name="Google Shape;61;p11"/>
          <p:cNvSpPr txBox="1"/>
          <p:nvPr>
            <p:ph idx="2" type="body"/>
          </p:nvPr>
        </p:nvSpPr>
        <p:spPr>
          <a:xfrm>
            <a:off x="675745" y="2737245"/>
            <a:ext cx="4185623" cy="3304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62" name="Google Shape;62;p11"/>
          <p:cNvSpPr txBox="1"/>
          <p:nvPr>
            <p:ph idx="3" type="body"/>
          </p:nvPr>
        </p:nvSpPr>
        <p:spPr>
          <a:xfrm>
            <a:off x="5088383" y="2160983"/>
            <a:ext cx="4185618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63" name="Google Shape;63;p11"/>
          <p:cNvSpPr txBox="1"/>
          <p:nvPr>
            <p:ph idx="4" type="body"/>
          </p:nvPr>
        </p:nvSpPr>
        <p:spPr>
          <a:xfrm>
            <a:off x="5088384" y="2737245"/>
            <a:ext cx="4185617" cy="3304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64" name="Google Shape;64;p11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1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2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2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3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3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3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4"/>
          <p:cNvSpPr txBox="1"/>
          <p:nvPr>
            <p:ph type="title"/>
          </p:nvPr>
        </p:nvSpPr>
        <p:spPr>
          <a:xfrm>
            <a:off x="677334" y="1498604"/>
            <a:ext cx="3854528" cy="127846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Trebuchet MS"/>
              <a:buNone/>
              <a:defRPr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4"/>
          <p:cNvSpPr txBox="1"/>
          <p:nvPr>
            <p:ph idx="1" type="body"/>
          </p:nvPr>
        </p:nvSpPr>
        <p:spPr>
          <a:xfrm>
            <a:off x="4760461" y="514924"/>
            <a:ext cx="4513541" cy="5526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79" name="Google Shape;79;p14"/>
          <p:cNvSpPr txBox="1"/>
          <p:nvPr>
            <p:ph idx="2" type="body"/>
          </p:nvPr>
        </p:nvSpPr>
        <p:spPr>
          <a:xfrm>
            <a:off x="677334" y="2777069"/>
            <a:ext cx="3854528" cy="25844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9pPr>
          </a:lstStyle>
          <a:p/>
        </p:txBody>
      </p:sp>
      <p:sp>
        <p:nvSpPr>
          <p:cNvPr id="80" name="Google Shape;80;p14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4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4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5"/>
          <p:cNvSpPr txBox="1"/>
          <p:nvPr>
            <p:ph type="title"/>
          </p:nvPr>
        </p:nvSpPr>
        <p:spPr>
          <a:xfrm>
            <a:off x="677334" y="4800600"/>
            <a:ext cx="8596667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rebuchet MS"/>
              <a:buNone/>
              <a:defRPr b="0" sz="2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5"/>
          <p:cNvSpPr/>
          <p:nvPr>
            <p:ph idx="2" type="pic"/>
          </p:nvPr>
        </p:nvSpPr>
        <p:spPr>
          <a:xfrm>
            <a:off x="677334" y="609600"/>
            <a:ext cx="8596668" cy="3845718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15"/>
          <p:cNvSpPr txBox="1"/>
          <p:nvPr>
            <p:ph idx="1" type="body"/>
          </p:nvPr>
        </p:nvSpPr>
        <p:spPr>
          <a:xfrm>
            <a:off x="677334" y="5367338"/>
            <a:ext cx="8596667" cy="6740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87" name="Google Shape;87;p15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5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5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aption">
  <p:cSld name="Title and Caption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/>
          <p:nvPr>
            <p:ph type="title"/>
          </p:nvPr>
        </p:nvSpPr>
        <p:spPr>
          <a:xfrm>
            <a:off x="677335" y="609600"/>
            <a:ext cx="8596668" cy="34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6"/>
          <p:cNvSpPr txBox="1"/>
          <p:nvPr>
            <p:ph idx="1" type="body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3" name="Google Shape;93;p16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6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6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with Caption">
  <p:cSld name="Quote with Caption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7"/>
          <p:cNvSpPr txBox="1"/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7"/>
          <p:cNvSpPr txBox="1"/>
          <p:nvPr>
            <p:ph idx="1" type="body"/>
          </p:nvPr>
        </p:nvSpPr>
        <p:spPr>
          <a:xfrm>
            <a:off x="1366139" y="3632200"/>
            <a:ext cx="7224524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 sz="1600">
                <a:solidFill>
                  <a:srgbClr val="7F7F7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99" name="Google Shape;99;p17"/>
          <p:cNvSpPr txBox="1"/>
          <p:nvPr>
            <p:ph idx="2" type="body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0" name="Google Shape;100;p17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17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7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3" name="Google Shape;103;p17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04" name="Google Shape;104;p17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sz="1800">
              <a:solidFill>
                <a:srgbClr val="BFE47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me Card">
  <p:cSld name="Name Card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8"/>
          <p:cNvSpPr txBox="1"/>
          <p:nvPr>
            <p:ph type="title"/>
          </p:nvPr>
        </p:nvSpPr>
        <p:spPr>
          <a:xfrm>
            <a:off x="677335" y="1931988"/>
            <a:ext cx="8596668" cy="25954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18"/>
          <p:cNvSpPr txBox="1"/>
          <p:nvPr>
            <p:ph idx="1" type="body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8" name="Google Shape;108;p18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18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18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Name Card">
  <p:cSld name="Quote Name Card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9"/>
          <p:cNvSpPr txBox="1"/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19"/>
          <p:cNvSpPr txBox="1"/>
          <p:nvPr>
            <p:ph idx="1" type="body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rgbClr val="3F3F3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14" name="Google Shape;114;p19"/>
          <p:cNvSpPr txBox="1"/>
          <p:nvPr>
            <p:ph idx="2" type="body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5" name="Google Shape;115;p19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19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19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8" name="Google Shape;118;p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19" name="Google Shape;119;p19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rue or False">
  <p:cSld name="True or False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0"/>
          <p:cNvSpPr txBox="1"/>
          <p:nvPr>
            <p:ph type="title"/>
          </p:nvPr>
        </p:nvSpPr>
        <p:spPr>
          <a:xfrm>
            <a:off x="685799" y="609600"/>
            <a:ext cx="8588203" cy="30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20"/>
          <p:cNvSpPr txBox="1"/>
          <p:nvPr>
            <p:ph idx="1" type="body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23" name="Google Shape;123;p20"/>
          <p:cNvSpPr txBox="1"/>
          <p:nvPr>
            <p:ph idx="2" type="body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4" name="Google Shape;124;p20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0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0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1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21"/>
          <p:cNvSpPr txBox="1"/>
          <p:nvPr>
            <p:ph idx="1" type="body"/>
          </p:nvPr>
        </p:nvSpPr>
        <p:spPr>
          <a:xfrm rot="5400000">
            <a:off x="3035281" y="-197358"/>
            <a:ext cx="3880773" cy="85966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30" name="Google Shape;130;p21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21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21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2"/>
          <p:cNvSpPr txBox="1"/>
          <p:nvPr>
            <p:ph type="title"/>
          </p:nvPr>
        </p:nvSpPr>
        <p:spPr>
          <a:xfrm rot="5400000">
            <a:off x="5994319" y="2582953"/>
            <a:ext cx="5251451" cy="13047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22"/>
          <p:cNvSpPr txBox="1"/>
          <p:nvPr>
            <p:ph idx="1" type="body"/>
          </p:nvPr>
        </p:nvSpPr>
        <p:spPr>
          <a:xfrm rot="5400000">
            <a:off x="1581685" y="-294750"/>
            <a:ext cx="5251450" cy="7060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36" name="Google Shape;136;p22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22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22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7" name="Google Shape;7;p6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8" name="Google Shape;8;p6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cap="flat" cmpd="sng" w="9525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9" name="Google Shape;9;p6"/>
            <p:cNvSpPr/>
            <p:nvPr/>
          </p:nvSpPr>
          <p:spPr>
            <a:xfrm>
              <a:off x="9181476" y="-8467"/>
              <a:ext cx="3007349" cy="6866467"/>
            </a:xfrm>
            <a:custGeom>
              <a:rect b="b" l="l" r="r" t="t"/>
              <a:pathLst>
                <a:path extrusionOk="0" h="6866467" w="3007349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>
              <a:noFill/>
            </a:ln>
          </p:spPr>
        </p:sp>
        <p:sp>
          <p:nvSpPr>
            <p:cNvPr id="10" name="Google Shape;10;p6"/>
            <p:cNvSpPr/>
            <p:nvPr/>
          </p:nvSpPr>
          <p:spPr>
            <a:xfrm>
              <a:off x="9603442" y="-8467"/>
              <a:ext cx="2588558" cy="6866467"/>
            </a:xfrm>
            <a:custGeom>
              <a:rect b="b" l="l" r="r" t="t"/>
              <a:pathLst>
                <a:path extrusionOk="0" h="6866467" w="2573311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11" name="Google Shape;11;p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fmla="val 100000" name="adj"/>
              </a:avLst>
            </a:prstGeom>
            <a:solidFill>
              <a:schemeClr val="accent2">
                <a:alpha val="71764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6"/>
            <p:cNvSpPr/>
            <p:nvPr/>
          </p:nvSpPr>
          <p:spPr>
            <a:xfrm>
              <a:off x="9334500" y="-8467"/>
              <a:ext cx="2854326" cy="6866467"/>
            </a:xfrm>
            <a:custGeom>
              <a:rect b="b" l="l" r="r" t="t"/>
              <a:pathLst>
                <a:path extrusionOk="0" h="6866467" w="2858013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8">
                <a:alpha val="69803"/>
              </a:srgbClr>
            </a:solidFill>
            <a:ln>
              <a:noFill/>
            </a:ln>
          </p:spPr>
        </p:sp>
        <p:sp>
          <p:nvSpPr>
            <p:cNvPr id="13" name="Google Shape;13;p6"/>
            <p:cNvSpPr/>
            <p:nvPr/>
          </p:nvSpPr>
          <p:spPr>
            <a:xfrm>
              <a:off x="10898730" y="-8467"/>
              <a:ext cx="1290094" cy="6866467"/>
            </a:xfrm>
            <a:custGeom>
              <a:rect b="b" l="l" r="r" t="t"/>
              <a:pathLst>
                <a:path extrusionOk="0" h="6858000" w="1290094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BFE471">
                <a:alpha val="69803"/>
              </a:srgbClr>
            </a:solidFill>
            <a:ln>
              <a:noFill/>
            </a:ln>
          </p:spPr>
        </p:sp>
        <p:sp>
          <p:nvSpPr>
            <p:cNvPr id="14" name="Google Shape;14;p6"/>
            <p:cNvSpPr/>
            <p:nvPr/>
          </p:nvSpPr>
          <p:spPr>
            <a:xfrm>
              <a:off x="10938999" y="-8467"/>
              <a:ext cx="1249825" cy="6866467"/>
            </a:xfrm>
            <a:custGeom>
              <a:rect b="b" l="l" r="r" t="t"/>
              <a:pathLst>
                <a:path extrusionOk="0" h="6858000" w="1249825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705"/>
              </a:schemeClr>
            </a:solidFill>
            <a:ln>
              <a:noFill/>
            </a:ln>
          </p:spPr>
        </p:sp>
        <p:sp>
          <p:nvSpPr>
            <p:cNvPr id="15" name="Google Shape;15;p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fmla="val 100000" name="adj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6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fmla="val 0" name="adj"/>
              </a:avLst>
            </a:prstGeom>
            <a:solidFill>
              <a:schemeClr val="accent1">
                <a:alpha val="84705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" name="Google Shape;17;p6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b="0" i="0" sz="36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8" name="Google Shape;18;p6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b="0" i="0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09880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299719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b="0" i="0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28956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9" name="Google Shape;19;p6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0" name="Google Shape;20;p6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1" name="Google Shape;21;p6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"/>
          <p:cNvSpPr txBox="1"/>
          <p:nvPr/>
        </p:nvSpPr>
        <p:spPr>
          <a:xfrm>
            <a:off x="-150441" y="2125979"/>
            <a:ext cx="10343593" cy="29272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0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PROCEDURES FOR THE SUBMISSION OF APPLICATIONS FOR THE ENFORCEMENT OR ANNULATION OF ARBITRATION AWARDS BY FIRST-LEVEL COURTS </a:t>
            </a:r>
            <a:endParaRPr b="0" i="0" sz="72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"/>
          <p:cNvSpPr txBox="1"/>
          <p:nvPr/>
        </p:nvSpPr>
        <p:spPr>
          <a:xfrm>
            <a:off x="0" y="0"/>
            <a:ext cx="9784080" cy="1508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PROCEDURES FOR THE SUBMISSION OF APPLICATIONS FOR THE ENFORCEMENT OR ANNULATION OF ARBITRATION AWARDS BY FIRST-LEVEL COURTS </a:t>
            </a:r>
            <a:endParaRPr b="0" i="0" sz="40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descr="Cancellation FEE – All American Driving School" id="149" name="Google Shape;149;p2"/>
          <p:cNvPicPr preferRelativeResize="0"/>
          <p:nvPr/>
        </p:nvPicPr>
        <p:blipFill rotWithShape="1">
          <a:blip r:embed="rId3">
            <a:alphaModFix/>
          </a:blip>
          <a:srcRect b="77" l="0" r="0" t="78"/>
          <a:stretch/>
        </p:blipFill>
        <p:spPr>
          <a:xfrm>
            <a:off x="9180080" y="4513218"/>
            <a:ext cx="2740779" cy="1541688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Premium Photo | Judgement of judge about legislation authority crime  government justice punishment verdict at court decision by gavel hammer is  symbol of judgment and use law" id="150" name="Google Shape;150;p2"/>
          <p:cNvPicPr preferRelativeResize="0"/>
          <p:nvPr/>
        </p:nvPicPr>
        <p:blipFill rotWithShape="1">
          <a:blip r:embed="rId4">
            <a:alphaModFix/>
          </a:blip>
          <a:srcRect b="7779" l="0" r="0" t="7779"/>
          <a:stretch/>
        </p:blipFill>
        <p:spPr>
          <a:xfrm>
            <a:off x="9180080" y="2849392"/>
            <a:ext cx="2743200" cy="15430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10 top tips to submit a grant application - Fine &amp; Country Foundation" id="151" name="Google Shape;151;p2"/>
          <p:cNvPicPr preferRelativeResize="0"/>
          <p:nvPr/>
        </p:nvPicPr>
        <p:blipFill rotWithShape="1">
          <a:blip r:embed="rId5">
            <a:alphaModFix/>
          </a:blip>
          <a:srcRect b="0" l="1158" r="1157" t="0"/>
          <a:stretch/>
        </p:blipFill>
        <p:spPr>
          <a:xfrm>
            <a:off x="9180080" y="1125408"/>
            <a:ext cx="2743200" cy="154305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"/>
          <p:cNvSpPr/>
          <p:nvPr/>
        </p:nvSpPr>
        <p:spPr>
          <a:xfrm>
            <a:off x="290884" y="1173879"/>
            <a:ext cx="8487355" cy="5497176"/>
          </a:xfrm>
          <a:prstGeom prst="roundRect">
            <a:avLst>
              <a:gd fmla="val 16667" name="adj"/>
            </a:avLst>
          </a:prstGeom>
          <a:solidFill>
            <a:schemeClr val="accent1">
              <a:alpha val="11764"/>
            </a:schemeClr>
          </a:solidFill>
          <a:ln cap="rnd" cmpd="sng" w="19050">
            <a:solidFill>
              <a:srgbClr val="3C511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Legal basis: Supreme Court Regulation No. 3 of 2023 regarding Procedures for Appointing An Arbitrator by the Court, Right of Objection, Examination if Applications for Implementation And Annulment of An Arbitration Award;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National Arbitration Board: BANI; BAPMI; BASYARNAS;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International Arbitration Board</a:t>
            </a: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SIAC; ICC; LCIA; HKIAC, etc.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5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5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5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"/>
          <p:cNvSpPr txBox="1"/>
          <p:nvPr/>
        </p:nvSpPr>
        <p:spPr>
          <a:xfrm>
            <a:off x="0" y="0"/>
            <a:ext cx="9784080" cy="1508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0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SUBMISSION OF ARBITRATION AWARD</a:t>
            </a:r>
            <a:endParaRPr b="0" i="0" sz="40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descr="Cancellation FEE – All American Driving School" id="158" name="Google Shape;158;p3"/>
          <p:cNvPicPr preferRelativeResize="0"/>
          <p:nvPr/>
        </p:nvPicPr>
        <p:blipFill rotWithShape="1">
          <a:blip r:embed="rId3">
            <a:alphaModFix/>
          </a:blip>
          <a:srcRect b="77" l="0" r="0" t="78"/>
          <a:stretch/>
        </p:blipFill>
        <p:spPr>
          <a:xfrm>
            <a:off x="9180080" y="3714321"/>
            <a:ext cx="2740779" cy="1541688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Premium Photo | Judgement of judge about legislation authority crime  government justice punishment verdict at court decision by gavel hammer is  symbol of judgment and use law" id="159" name="Google Shape;159;p3"/>
          <p:cNvPicPr preferRelativeResize="0"/>
          <p:nvPr/>
        </p:nvPicPr>
        <p:blipFill rotWithShape="1">
          <a:blip r:embed="rId4">
            <a:alphaModFix/>
          </a:blip>
          <a:srcRect b="7779" l="0" r="0" t="7779"/>
          <a:stretch/>
        </p:blipFill>
        <p:spPr>
          <a:xfrm>
            <a:off x="9177659" y="1601991"/>
            <a:ext cx="2743200" cy="15430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10 top tips to submit a grant application - Fine &amp; Country Foundation" id="160" name="Google Shape;160;p3"/>
          <p:cNvPicPr preferRelativeResize="0"/>
          <p:nvPr/>
        </p:nvPicPr>
        <p:blipFill rotWithShape="1">
          <a:blip r:embed="rId5">
            <a:alphaModFix/>
          </a:blip>
          <a:srcRect b="0" l="1158" r="1157" t="0"/>
          <a:stretch/>
        </p:blipFill>
        <p:spPr>
          <a:xfrm>
            <a:off x="5166345" y="2511445"/>
            <a:ext cx="3697431" cy="207980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10 top tips to submit a grant application - Fine &amp; Country Foundation" id="161" name="Google Shape;161;p3"/>
          <p:cNvPicPr preferRelativeResize="0"/>
          <p:nvPr/>
        </p:nvPicPr>
        <p:blipFill rotWithShape="1">
          <a:blip r:embed="rId5">
            <a:alphaModFix amt="20000"/>
          </a:blip>
          <a:srcRect b="0" l="1158" r="1157" t="0"/>
          <a:stretch/>
        </p:blipFill>
        <p:spPr>
          <a:xfrm flipH="1" rot="10800000">
            <a:off x="5166345" y="4591250"/>
            <a:ext cx="3697431" cy="2079805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3"/>
          <p:cNvSpPr/>
          <p:nvPr/>
        </p:nvSpPr>
        <p:spPr>
          <a:xfrm>
            <a:off x="290885" y="1173879"/>
            <a:ext cx="4678800" cy="5497200"/>
          </a:xfrm>
          <a:prstGeom prst="roundRect">
            <a:avLst>
              <a:gd fmla="val 16667" name="adj"/>
            </a:avLst>
          </a:prstGeom>
          <a:solidFill>
            <a:schemeClr val="accent1">
              <a:alpha val="11764"/>
            </a:schemeClr>
          </a:solidFill>
          <a:ln cap="rnd" cmpd="sng" w="19050">
            <a:solidFill>
              <a:srgbClr val="3C511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award is submitted and registered to the Court Clerk 30 days after the decision is pronounced with documents as proof of the order to the parties.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Can be done electronically via SIP.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If the time period exceeds, the arbitration award cannot be registered.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ancellation FEE – All American Driving School" id="167" name="Google Shape;167;p4"/>
          <p:cNvPicPr preferRelativeResize="0"/>
          <p:nvPr/>
        </p:nvPicPr>
        <p:blipFill rotWithShape="1">
          <a:blip r:embed="rId3">
            <a:alphaModFix/>
          </a:blip>
          <a:srcRect b="77" l="0" r="0" t="78"/>
          <a:stretch/>
        </p:blipFill>
        <p:spPr>
          <a:xfrm>
            <a:off x="9244371" y="1661133"/>
            <a:ext cx="2740779" cy="1541688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10 top tips to submit a grant application - Fine &amp; Country Foundation" id="168" name="Google Shape;168;p4"/>
          <p:cNvPicPr preferRelativeResize="0"/>
          <p:nvPr/>
        </p:nvPicPr>
        <p:blipFill rotWithShape="1">
          <a:blip r:embed="rId4">
            <a:alphaModFix/>
          </a:blip>
          <a:srcRect b="0" l="1158" r="1157" t="0"/>
          <a:stretch/>
        </p:blipFill>
        <p:spPr>
          <a:xfrm>
            <a:off x="9244371" y="3653817"/>
            <a:ext cx="2743200" cy="154305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4"/>
          <p:cNvSpPr txBox="1"/>
          <p:nvPr/>
        </p:nvSpPr>
        <p:spPr>
          <a:xfrm>
            <a:off x="567558" y="-353998"/>
            <a:ext cx="9784080" cy="1508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0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ENFORCEMENT OF ARBITRATION AWARD</a:t>
            </a:r>
            <a:endParaRPr b="0" i="0" sz="72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descr="Premium Photo | Judgement of judge about legislation authority crime  government justice punishment verdict at court decision by gavel hammer is  symbol of judgment and use law" id="170" name="Google Shape;170;p4"/>
          <p:cNvPicPr preferRelativeResize="0"/>
          <p:nvPr/>
        </p:nvPicPr>
        <p:blipFill rotWithShape="1">
          <a:blip r:embed="rId5">
            <a:alphaModFix/>
          </a:blip>
          <a:srcRect b="7779" l="0" r="0" t="7779"/>
          <a:stretch/>
        </p:blipFill>
        <p:spPr>
          <a:xfrm>
            <a:off x="5154299" y="2516391"/>
            <a:ext cx="3688640" cy="20748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mium Photo | Judgement of judge about legislation authority crime  government justice punishment verdict at court decision by gavel hammer is  symbol of judgment and use law" id="171" name="Google Shape;171;p4"/>
          <p:cNvPicPr preferRelativeResize="0"/>
          <p:nvPr/>
        </p:nvPicPr>
        <p:blipFill rotWithShape="1">
          <a:blip r:embed="rId5">
            <a:alphaModFix amt="20000"/>
          </a:blip>
          <a:srcRect b="7779" l="0" r="0" t="7779"/>
          <a:stretch/>
        </p:blipFill>
        <p:spPr>
          <a:xfrm flipH="1" rot="10800000">
            <a:off x="5154299" y="4591251"/>
            <a:ext cx="3688640" cy="207486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4"/>
          <p:cNvSpPr/>
          <p:nvPr/>
        </p:nvSpPr>
        <p:spPr>
          <a:xfrm>
            <a:off x="290885" y="819807"/>
            <a:ext cx="4678680" cy="5851248"/>
          </a:xfrm>
          <a:prstGeom prst="roundRect">
            <a:avLst>
              <a:gd fmla="val 16667" name="adj"/>
            </a:avLst>
          </a:prstGeom>
          <a:solidFill>
            <a:schemeClr val="accent1">
              <a:alpha val="11764"/>
            </a:schemeClr>
          </a:solidFill>
          <a:ln cap="rnd" cmpd="sng" w="19050">
            <a:solidFill>
              <a:srgbClr val="3C511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</a:pPr>
            <a:r>
              <a:rPr b="0" i="0" lang="en-US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Intended if there is a party who does not implement the arbitration award that has been registered based on the order of the Chief of the court within 30 days after the application is registered.</a:t>
            </a:r>
            <a:endParaRPr/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</a:pPr>
            <a:r>
              <a:rPr b="0" i="0" lang="en-US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Enforcement is carried out by assessing on the basis of requests and national or international arbitration award.</a:t>
            </a:r>
            <a:endParaRPr/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</a:pPr>
            <a:r>
              <a:rPr b="0" i="0" lang="en-US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If it is contrary to decency and/or public order, the application for enforcement is rejected and there is no legal remedy to tackle the rejection.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ancellation FEE – All American Driving School" id="177" name="Google Shape;177;p5"/>
          <p:cNvPicPr preferRelativeResize="0"/>
          <p:nvPr/>
        </p:nvPicPr>
        <p:blipFill rotWithShape="1">
          <a:blip r:embed="rId3">
            <a:alphaModFix/>
          </a:blip>
          <a:srcRect b="77" l="0" r="0" t="78"/>
          <a:stretch/>
        </p:blipFill>
        <p:spPr>
          <a:xfrm>
            <a:off x="5201994" y="2498530"/>
            <a:ext cx="3600612" cy="2025344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10 top tips to submit a grant application - Fine &amp; Country Foundation" id="178" name="Google Shape;178;p5"/>
          <p:cNvPicPr preferRelativeResize="0"/>
          <p:nvPr/>
        </p:nvPicPr>
        <p:blipFill rotWithShape="1">
          <a:blip r:embed="rId4">
            <a:alphaModFix/>
          </a:blip>
          <a:srcRect b="0" l="1158" r="1157" t="0"/>
          <a:stretch/>
        </p:blipFill>
        <p:spPr>
          <a:xfrm>
            <a:off x="9292498" y="1563247"/>
            <a:ext cx="2743200" cy="154305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5"/>
          <p:cNvSpPr txBox="1"/>
          <p:nvPr/>
        </p:nvSpPr>
        <p:spPr>
          <a:xfrm>
            <a:off x="309954" y="-280548"/>
            <a:ext cx="9784080" cy="1508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0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ANNULATION OF ARBITRATION AWARD</a:t>
            </a:r>
            <a:endParaRPr b="0" i="0" sz="40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descr="Premium Photo | Judgement of judge about legislation authority crime  government justice punishment verdict at court decision by gavel hammer is  symbol of judgment and use law" id="180" name="Google Shape;180;p5"/>
          <p:cNvPicPr preferRelativeResize="0"/>
          <p:nvPr/>
        </p:nvPicPr>
        <p:blipFill rotWithShape="1">
          <a:blip r:embed="rId5">
            <a:alphaModFix/>
          </a:blip>
          <a:srcRect b="7779" l="0" r="0" t="7779"/>
          <a:stretch/>
        </p:blipFill>
        <p:spPr>
          <a:xfrm>
            <a:off x="9292498" y="3751703"/>
            <a:ext cx="2743200" cy="15430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ncellation FEE – All American Driving School" id="181" name="Google Shape;181;p5"/>
          <p:cNvPicPr preferRelativeResize="0"/>
          <p:nvPr/>
        </p:nvPicPr>
        <p:blipFill rotWithShape="1">
          <a:blip r:embed="rId3">
            <a:alphaModFix amt="20000"/>
          </a:blip>
          <a:srcRect b="77" l="0" r="0" t="78"/>
          <a:stretch/>
        </p:blipFill>
        <p:spPr>
          <a:xfrm flipH="1" rot="10800000">
            <a:off x="5201994" y="4523228"/>
            <a:ext cx="3600612" cy="2025344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82" name="Google Shape;182;p5"/>
          <p:cNvSpPr/>
          <p:nvPr/>
        </p:nvSpPr>
        <p:spPr>
          <a:xfrm>
            <a:off x="417410" y="809296"/>
            <a:ext cx="4678800" cy="6048600"/>
          </a:xfrm>
          <a:prstGeom prst="roundRect">
            <a:avLst>
              <a:gd fmla="val 16667" name="adj"/>
            </a:avLst>
          </a:prstGeom>
          <a:solidFill>
            <a:schemeClr val="accent1">
              <a:alpha val="11764"/>
            </a:schemeClr>
          </a:solidFill>
          <a:ln cap="rnd" cmpd="sng" w="19050">
            <a:solidFill>
              <a:srgbClr val="3C511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SUBMISSION FOR Annulation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arabicPeriod"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Submitted in writing directly or electronically, within 30 days from the day the arbitration award is submitted. After that, this application is notified to the parties 3 days after registration.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arabicPeriod"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Annulation is submitted if it contains one of the registration requirements (forgery; concealment; craftiness)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arabicPeriod"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application is submitted with related documents/letter of evidence.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EXAMINATION of Annulation SUBMISSION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arabicPeriod"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respondent may submit a response.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arabicPeriod"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court process is carried out simply, quickly and at low cost.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arabicPeriod"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verdict is pronounced within30 days after the application is read.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arabicPeriod"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Stages of Annulation examination: a) first hearing for reading the application; b) second hearing for responses; c) interlocutory decisions (if any); d) trial with evidentiary proceedings; e) trial to read the verdict.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Facet">
  <a:themeElements>
    <a:clrScheme name="Facet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2024-01-25T03:52:52Z</dcterms:created>
  <dc:creator>Mochammad Dino Panji Pananjung</dc:creator>
</cp:coreProperties>
</file>